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2679025"/>
            <a:ext cx="533269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The Ocean</a:t>
            </a:r>
            <a:endParaRPr lang="en-US" sz="5249" dirty="0"/>
          </a:p>
        </p:txBody>
      </p:sp>
      <p:sp>
        <p:nvSpPr>
          <p:cNvPr id="5" name="Text 2"/>
          <p:cNvSpPr/>
          <p:nvPr/>
        </p:nvSpPr>
        <p:spPr>
          <a:xfrm>
            <a:off x="833199" y="3845481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ocean is a vast and mysterious body of water, covering more than 70% of the Earth's surface. It plays a crucial role in regulating climate and supporting a diverse range of life.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833199" y="5178266"/>
            <a:ext cx="355402" cy="355402"/>
          </a:xfrm>
          <a:prstGeom prst="roundRect">
            <a:avLst>
              <a:gd name="adj" fmla="val 25726039"/>
            </a:avLst>
          </a:prstGeom>
          <a:solidFill>
            <a:srgbClr val="622EC8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30831" y="5173147"/>
            <a:ext cx="160020" cy="3657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80"/>
              </a:lnSpc>
              <a:buNone/>
            </a:pPr>
            <a:r>
              <a:rPr lang="en-US" sz="1152" dirty="0">
                <a:solidFill>
                  <a:srgbClr val="FFFFFF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DJ</a:t>
            </a:r>
            <a:endParaRPr lang="en-US" sz="1152" dirty="0"/>
          </a:p>
        </p:txBody>
      </p:sp>
      <p:sp>
        <p:nvSpPr>
          <p:cNvPr id="8" name="Text 5"/>
          <p:cNvSpPr/>
          <p:nvPr/>
        </p:nvSpPr>
        <p:spPr>
          <a:xfrm>
            <a:off x="1299686" y="5161598"/>
            <a:ext cx="187452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by David John</a:t>
            </a:r>
            <a:endParaRPr lang="en-US" sz="2187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149072"/>
            <a:ext cx="67284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Importance of the Ocean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2287786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73975" y="2523768"/>
            <a:ext cx="27051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Climatic Regulation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73975" y="3093125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ocean absorbs and releases heat, helping to regulate the Earth's climate and weather patterns.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287786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62267" y="2523768"/>
            <a:ext cx="26212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Oxygen Production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62267" y="3093125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Through photosynthesis, marine plants produce over half of the world's oxygen supply.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037993" y="4617482"/>
            <a:ext cx="5166122" cy="2462927"/>
          </a:xfrm>
          <a:prstGeom prst="roundRect">
            <a:avLst>
              <a:gd name="adj" fmla="val 4060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273975" y="485346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Economic Value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273975" y="5422821"/>
            <a:ext cx="46941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ocean is a major source of food, energy, and resources, supporting industries such as fishing, tourism, and offshore energy production.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617482"/>
            <a:ext cx="5166122" cy="2462927"/>
          </a:xfrm>
          <a:prstGeom prst="roundRect">
            <a:avLst>
              <a:gd name="adj" fmla="val 4060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62267" y="485346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Biodiversity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62267" y="5422821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ocean is home to millions of species, including unique and endangered ones, contributing to global biodiversity.</a:t>
            </a:r>
            <a:endParaRPr lang="en-US" sz="1750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262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245066" y="557093"/>
            <a:ext cx="6560820" cy="632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979"/>
              </a:lnSpc>
              <a:buNone/>
            </a:pPr>
            <a:r>
              <a:rPr lang="en-US" sz="3983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Fun Facts about the Ocean</a:t>
            </a:r>
            <a:endParaRPr lang="en-US" sz="3983" dirty="0"/>
          </a:p>
        </p:txBody>
      </p:sp>
      <p:sp>
        <p:nvSpPr>
          <p:cNvPr id="5" name="Shape 2"/>
          <p:cNvSpPr/>
          <p:nvPr/>
        </p:nvSpPr>
        <p:spPr>
          <a:xfrm>
            <a:off x="6245066" y="1650921"/>
            <a:ext cx="455176" cy="455176"/>
          </a:xfrm>
          <a:prstGeom prst="roundRect">
            <a:avLst>
              <a:gd name="adj" fmla="val 20004"/>
            </a:avLst>
          </a:prstGeom>
          <a:solidFill>
            <a:srgbClr val="CCEEFF"/>
          </a:solidFill>
          <a:ln w="12621">
            <a:solidFill>
              <a:srgbClr val="99DD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11635" y="1688783"/>
            <a:ext cx="121920" cy="3793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87"/>
              </a:lnSpc>
              <a:buNone/>
            </a:pPr>
            <a:r>
              <a:rPr lang="en-US" sz="239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390" dirty="0"/>
          </a:p>
        </p:txBody>
      </p:sp>
      <p:sp>
        <p:nvSpPr>
          <p:cNvPr id="7" name="Text 4"/>
          <p:cNvSpPr/>
          <p:nvPr/>
        </p:nvSpPr>
        <p:spPr>
          <a:xfrm>
            <a:off x="6902529" y="1720453"/>
            <a:ext cx="2636520" cy="3161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89"/>
              </a:lnSpc>
              <a:buNone/>
            </a:pPr>
            <a:r>
              <a:rPr lang="en-US" sz="1992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Deep Sea Exploration</a:t>
            </a:r>
            <a:endParaRPr lang="en-US" sz="1992" dirty="0"/>
          </a:p>
        </p:txBody>
      </p:sp>
      <p:sp>
        <p:nvSpPr>
          <p:cNvPr id="8" name="Text 5"/>
          <p:cNvSpPr/>
          <p:nvPr/>
        </p:nvSpPr>
        <p:spPr>
          <a:xfrm>
            <a:off x="6902529" y="2238851"/>
            <a:ext cx="6969204" cy="6472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49"/>
              </a:lnSpc>
              <a:buNone/>
            </a:pPr>
            <a:r>
              <a:rPr lang="en-US" sz="1593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Challenger Deep in the Mariana Trench is the deepest part of the ocean, reaching a depth of about 36,070 feet.</a:t>
            </a:r>
            <a:endParaRPr lang="en-US" sz="1593" dirty="0"/>
          </a:p>
        </p:txBody>
      </p:sp>
      <p:sp>
        <p:nvSpPr>
          <p:cNvPr id="9" name="Shape 6"/>
          <p:cNvSpPr/>
          <p:nvPr/>
        </p:nvSpPr>
        <p:spPr>
          <a:xfrm>
            <a:off x="6245066" y="3246358"/>
            <a:ext cx="455176" cy="455176"/>
          </a:xfrm>
          <a:prstGeom prst="roundRect">
            <a:avLst>
              <a:gd name="adj" fmla="val 20004"/>
            </a:avLst>
          </a:prstGeom>
          <a:solidFill>
            <a:srgbClr val="CCEEFF"/>
          </a:solidFill>
          <a:ln w="12621">
            <a:solidFill>
              <a:srgbClr val="99DDF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384965" y="3284220"/>
            <a:ext cx="175260" cy="3793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87"/>
              </a:lnSpc>
              <a:buNone/>
            </a:pPr>
            <a:r>
              <a:rPr lang="en-US" sz="239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390" dirty="0"/>
          </a:p>
        </p:txBody>
      </p:sp>
      <p:sp>
        <p:nvSpPr>
          <p:cNvPr id="11" name="Text 8"/>
          <p:cNvSpPr/>
          <p:nvPr/>
        </p:nvSpPr>
        <p:spPr>
          <a:xfrm>
            <a:off x="6902529" y="3315891"/>
            <a:ext cx="2720340" cy="3161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89"/>
              </a:lnSpc>
              <a:buNone/>
            </a:pPr>
            <a:r>
              <a:rPr lang="en-US" sz="1992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The Great Barrier Reef</a:t>
            </a:r>
            <a:endParaRPr lang="en-US" sz="1992" dirty="0"/>
          </a:p>
        </p:txBody>
      </p:sp>
      <p:sp>
        <p:nvSpPr>
          <p:cNvPr id="12" name="Text 9"/>
          <p:cNvSpPr/>
          <p:nvPr/>
        </p:nvSpPr>
        <p:spPr>
          <a:xfrm>
            <a:off x="6902529" y="3834289"/>
            <a:ext cx="6969204" cy="6472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49"/>
              </a:lnSpc>
              <a:buNone/>
            </a:pPr>
            <a:r>
              <a:rPr lang="en-US" sz="1593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Spanning over 2,300 kilometers, the Great Barrier Reef is the largest living structure on Earth, visible even from space.</a:t>
            </a:r>
            <a:endParaRPr lang="en-US" sz="1593" dirty="0"/>
          </a:p>
        </p:txBody>
      </p:sp>
      <p:sp>
        <p:nvSpPr>
          <p:cNvPr id="13" name="Shape 10"/>
          <p:cNvSpPr/>
          <p:nvPr/>
        </p:nvSpPr>
        <p:spPr>
          <a:xfrm>
            <a:off x="6245066" y="4841796"/>
            <a:ext cx="455176" cy="455176"/>
          </a:xfrm>
          <a:prstGeom prst="roundRect">
            <a:avLst>
              <a:gd name="adj" fmla="val 20004"/>
            </a:avLst>
          </a:prstGeom>
          <a:solidFill>
            <a:srgbClr val="CCEEFF"/>
          </a:solidFill>
          <a:ln w="12621">
            <a:solidFill>
              <a:srgbClr val="99DDF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81155" y="4879658"/>
            <a:ext cx="182880" cy="3793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87"/>
              </a:lnSpc>
              <a:buNone/>
            </a:pPr>
            <a:r>
              <a:rPr lang="en-US" sz="239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390" dirty="0"/>
          </a:p>
        </p:txBody>
      </p:sp>
      <p:sp>
        <p:nvSpPr>
          <p:cNvPr id="15" name="Text 12"/>
          <p:cNvSpPr/>
          <p:nvPr/>
        </p:nvSpPr>
        <p:spPr>
          <a:xfrm>
            <a:off x="6902529" y="4911328"/>
            <a:ext cx="2278380" cy="3161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89"/>
              </a:lnSpc>
              <a:buNone/>
            </a:pPr>
            <a:r>
              <a:rPr lang="en-US" sz="1992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Gigantic Creatures</a:t>
            </a:r>
            <a:endParaRPr lang="en-US" sz="1992" dirty="0"/>
          </a:p>
        </p:txBody>
      </p:sp>
      <p:sp>
        <p:nvSpPr>
          <p:cNvPr id="16" name="Text 13"/>
          <p:cNvSpPr/>
          <p:nvPr/>
        </p:nvSpPr>
        <p:spPr>
          <a:xfrm>
            <a:off x="6902529" y="5429726"/>
            <a:ext cx="6969204" cy="6472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49"/>
              </a:lnSpc>
              <a:buNone/>
            </a:pPr>
            <a:r>
              <a:rPr lang="en-US" sz="1593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blue whale, the largest animal on the planet, can grow up to 100 feet long and weigh around 200 tons.</a:t>
            </a:r>
            <a:endParaRPr lang="en-US" sz="1593" dirty="0"/>
          </a:p>
        </p:txBody>
      </p:sp>
      <p:sp>
        <p:nvSpPr>
          <p:cNvPr id="17" name="Shape 14"/>
          <p:cNvSpPr/>
          <p:nvPr/>
        </p:nvSpPr>
        <p:spPr>
          <a:xfrm>
            <a:off x="6245066" y="6437233"/>
            <a:ext cx="455176" cy="455176"/>
          </a:xfrm>
          <a:prstGeom prst="roundRect">
            <a:avLst>
              <a:gd name="adj" fmla="val 20004"/>
            </a:avLst>
          </a:prstGeom>
          <a:solidFill>
            <a:srgbClr val="CCEEFF"/>
          </a:solidFill>
          <a:ln w="12621">
            <a:solidFill>
              <a:srgbClr val="99DDFF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6377345" y="6475095"/>
            <a:ext cx="190500" cy="3793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87"/>
              </a:lnSpc>
              <a:buNone/>
            </a:pPr>
            <a:r>
              <a:rPr lang="en-US" sz="239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4</a:t>
            </a:r>
            <a:endParaRPr lang="en-US" sz="2390" dirty="0"/>
          </a:p>
        </p:txBody>
      </p:sp>
      <p:sp>
        <p:nvSpPr>
          <p:cNvPr id="19" name="Text 16"/>
          <p:cNvSpPr/>
          <p:nvPr/>
        </p:nvSpPr>
        <p:spPr>
          <a:xfrm>
            <a:off x="6902529" y="6506766"/>
            <a:ext cx="2606040" cy="3161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89"/>
              </a:lnSpc>
              <a:buNone/>
            </a:pPr>
            <a:r>
              <a:rPr lang="en-US" sz="1992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Unexplored Territory</a:t>
            </a:r>
            <a:endParaRPr lang="en-US" sz="1992" dirty="0"/>
          </a:p>
        </p:txBody>
      </p:sp>
      <p:sp>
        <p:nvSpPr>
          <p:cNvPr id="20" name="Text 17"/>
          <p:cNvSpPr/>
          <p:nvPr/>
        </p:nvSpPr>
        <p:spPr>
          <a:xfrm>
            <a:off x="6902529" y="7025164"/>
            <a:ext cx="6969204" cy="6472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49"/>
              </a:lnSpc>
              <a:buNone/>
            </a:pPr>
            <a:r>
              <a:rPr lang="en-US" sz="1593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More than 80% of the ocean remains unexplored, leaving room for countless discoveries and scientific breakthroughs.</a:t>
            </a:r>
            <a:endParaRPr lang="en-US" sz="1593" dirty="0"/>
          </a:p>
        </p:txBody>
      </p:sp>
      <p:pic>
        <p:nvPicPr>
          <p:cNvPr id="2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86547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Oceanography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115270"/>
            <a:ext cx="28498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Definition and Scope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3684627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Oceanography is the study of the ocean, including its physical, chemical, and biological components.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43932" y="3115270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Study Areas within Oceanography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743932" y="4031813"/>
            <a:ext cx="315634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Sub-disciplines of oceanography include marine biology, geological oceanography, physical oceanography, and chemical oceanography.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49872" y="3115270"/>
            <a:ext cx="28956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Tools and Techniques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449872" y="3684627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Researchers use various tools such as satellites, underwater robots, and deep-sea submersibles to explore and collect data in the ocean.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041321"/>
            <a:ext cx="49987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Ocean Ecosystems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2180034"/>
            <a:ext cx="3295888" cy="20369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494609"/>
            <a:ext cx="329588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Variety of Life in the Ocean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5411152"/>
            <a:ext cx="329588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ocean is teeming with life, ranging from microscopic plankton to majestic whales, showcasing incredible biodiversity.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137" y="2180034"/>
            <a:ext cx="3296007" cy="20370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494728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Coral Reefs and their Importance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5411272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Coral reefs support a vast array of marine species, protect coastlines from erosion, and provide livelihoods for coastal communities.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2180034"/>
            <a:ext cx="3296007" cy="20370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494728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Threats to Ocean Ecosystems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5411272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Pollution, overfishing, and climate change pose significant threats to the health and survival of ocean ecosystems.</a:t>
            </a:r>
            <a:endParaRPr lang="en-US" sz="1750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319599" y="728186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Impact of Human Activity on the Ocean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6319599" y="262378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00932" y="2665452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7041713" y="2700099"/>
            <a:ext cx="29056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Pollution and Plastic Waste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7041713" y="3616643"/>
            <a:ext cx="2905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Plastic pollutants harm marine life, degrade water quality, and accumulate in massive oceanic garbage patches.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69485" y="262378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324148" y="2665452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10891599" y="2700099"/>
            <a:ext cx="29056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Overfishing and its Consequences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10891599" y="3616643"/>
            <a:ext cx="2905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Unsustainable fishing practices deplete fish populations, disrupt marine food webs, and impact coastal economies.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319599" y="578941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70452" y="5831086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7041713" y="5865733"/>
            <a:ext cx="54711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Climate Change and Ocean Acidification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041713" y="6435090"/>
            <a:ext cx="675548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Rising temperatures and increasing CO2 levels lead to coral bleaching, altered habitats, and acidification, threatening marine ecosystems.</a:t>
            </a:r>
            <a:endParaRPr lang="en-US" sz="1750" dirty="0"/>
          </a:p>
        </p:txBody>
      </p:sp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454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171343" y="596860"/>
            <a:ext cx="5532120" cy="6768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329"/>
              </a:lnSpc>
              <a:buNone/>
            </a:pPr>
            <a:r>
              <a:rPr lang="en-US" sz="4263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Conservation Efforts</a:t>
            </a:r>
            <a:endParaRPr lang="en-US" sz="4263" dirty="0"/>
          </a:p>
        </p:txBody>
      </p:sp>
      <p:sp>
        <p:nvSpPr>
          <p:cNvPr id="5" name="Shape 2"/>
          <p:cNvSpPr/>
          <p:nvPr/>
        </p:nvSpPr>
        <p:spPr>
          <a:xfrm>
            <a:off x="2474595" y="1706880"/>
            <a:ext cx="43220" cy="5925860"/>
          </a:xfrm>
          <a:prstGeom prst="rect">
            <a:avLst/>
          </a:prstGeom>
          <a:solidFill>
            <a:srgbClr val="99DDFF"/>
          </a:solidFill>
          <a:ln/>
        </p:spPr>
      </p:sp>
      <p:sp>
        <p:nvSpPr>
          <p:cNvPr id="6" name="Shape 3"/>
          <p:cNvSpPr/>
          <p:nvPr/>
        </p:nvSpPr>
        <p:spPr>
          <a:xfrm>
            <a:off x="2739747" y="2098060"/>
            <a:ext cx="757952" cy="43220"/>
          </a:xfrm>
          <a:prstGeom prst="rect">
            <a:avLst/>
          </a:prstGeom>
          <a:solidFill>
            <a:srgbClr val="99DDFF"/>
          </a:solidFill>
          <a:ln/>
        </p:spPr>
      </p:sp>
      <p:sp>
        <p:nvSpPr>
          <p:cNvPr id="7" name="Shape 4"/>
          <p:cNvSpPr/>
          <p:nvPr/>
        </p:nvSpPr>
        <p:spPr>
          <a:xfrm>
            <a:off x="2252543" y="1876068"/>
            <a:ext cx="487204" cy="487204"/>
          </a:xfrm>
          <a:prstGeom prst="roundRect">
            <a:avLst>
              <a:gd name="adj" fmla="val 20005"/>
            </a:avLst>
          </a:prstGeom>
          <a:solidFill>
            <a:srgbClr val="CCEEFF"/>
          </a:solidFill>
          <a:ln w="13454">
            <a:solidFill>
              <a:srgbClr val="99DD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431375" y="1916549"/>
            <a:ext cx="129540" cy="4061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98"/>
              </a:lnSpc>
              <a:buNone/>
            </a:pPr>
            <a:r>
              <a:rPr lang="en-US" sz="2558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558" dirty="0"/>
          </a:p>
        </p:txBody>
      </p:sp>
      <p:sp>
        <p:nvSpPr>
          <p:cNvPr id="9" name="Text 6"/>
          <p:cNvSpPr/>
          <p:nvPr/>
        </p:nvSpPr>
        <p:spPr>
          <a:xfrm>
            <a:off x="3687247" y="1923455"/>
            <a:ext cx="3078480" cy="3383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65"/>
              </a:lnSpc>
              <a:buNone/>
            </a:pPr>
            <a:r>
              <a:rPr lang="en-US" sz="2132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Marine Protected Areas</a:t>
            </a:r>
            <a:endParaRPr lang="en-US" sz="2132" dirty="0"/>
          </a:p>
        </p:txBody>
      </p:sp>
      <p:sp>
        <p:nvSpPr>
          <p:cNvPr id="10" name="Text 7"/>
          <p:cNvSpPr/>
          <p:nvPr/>
        </p:nvSpPr>
        <p:spPr>
          <a:xfrm>
            <a:off x="3687247" y="2478405"/>
            <a:ext cx="8771811" cy="6929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29"/>
              </a:lnSpc>
              <a:buNone/>
            </a:pPr>
            <a:r>
              <a:rPr lang="en-US" sz="170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Establishing protected areas helps conserve biodiversity, restore ecosystems, and sustainably manage ocean resources.</a:t>
            </a:r>
            <a:endParaRPr lang="en-US" sz="1705" dirty="0"/>
          </a:p>
        </p:txBody>
      </p:sp>
      <p:sp>
        <p:nvSpPr>
          <p:cNvPr id="11" name="Shape 8"/>
          <p:cNvSpPr/>
          <p:nvPr/>
        </p:nvSpPr>
        <p:spPr>
          <a:xfrm>
            <a:off x="2739747" y="4047232"/>
            <a:ext cx="757952" cy="43220"/>
          </a:xfrm>
          <a:prstGeom prst="rect">
            <a:avLst/>
          </a:prstGeom>
          <a:solidFill>
            <a:srgbClr val="99DDFF"/>
          </a:solidFill>
          <a:ln/>
        </p:spPr>
      </p:sp>
      <p:sp>
        <p:nvSpPr>
          <p:cNvPr id="12" name="Shape 9"/>
          <p:cNvSpPr/>
          <p:nvPr/>
        </p:nvSpPr>
        <p:spPr>
          <a:xfrm>
            <a:off x="2252543" y="3825240"/>
            <a:ext cx="487204" cy="487204"/>
          </a:xfrm>
          <a:prstGeom prst="roundRect">
            <a:avLst>
              <a:gd name="adj" fmla="val 20005"/>
            </a:avLst>
          </a:prstGeom>
          <a:solidFill>
            <a:srgbClr val="CCEEFF"/>
          </a:solidFill>
          <a:ln w="13454">
            <a:solidFill>
              <a:srgbClr val="99DDF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2400895" y="3865721"/>
            <a:ext cx="190500" cy="4061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98"/>
              </a:lnSpc>
              <a:buNone/>
            </a:pPr>
            <a:r>
              <a:rPr lang="en-US" sz="2558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558" dirty="0"/>
          </a:p>
        </p:txBody>
      </p:sp>
      <p:sp>
        <p:nvSpPr>
          <p:cNvPr id="14" name="Text 11"/>
          <p:cNvSpPr/>
          <p:nvPr/>
        </p:nvSpPr>
        <p:spPr>
          <a:xfrm>
            <a:off x="3687247" y="3872627"/>
            <a:ext cx="3870960" cy="3383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65"/>
              </a:lnSpc>
              <a:buNone/>
            </a:pPr>
            <a:r>
              <a:rPr lang="en-US" sz="2132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Sustainable Fishing Practices</a:t>
            </a:r>
            <a:endParaRPr lang="en-US" sz="2132" dirty="0"/>
          </a:p>
        </p:txBody>
      </p:sp>
      <p:sp>
        <p:nvSpPr>
          <p:cNvPr id="15" name="Text 12"/>
          <p:cNvSpPr/>
          <p:nvPr/>
        </p:nvSpPr>
        <p:spPr>
          <a:xfrm>
            <a:off x="3687247" y="4427577"/>
            <a:ext cx="8771811" cy="6929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29"/>
              </a:lnSpc>
              <a:buNone/>
            </a:pPr>
            <a:r>
              <a:rPr lang="en-US" sz="170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Adopting responsible fishing methods reduces bycatch, protects vulnerable species, and promotes long-term fishery sustainability.</a:t>
            </a:r>
            <a:endParaRPr lang="en-US" sz="1705" dirty="0"/>
          </a:p>
        </p:txBody>
      </p:sp>
      <p:sp>
        <p:nvSpPr>
          <p:cNvPr id="16" name="Shape 13"/>
          <p:cNvSpPr/>
          <p:nvPr/>
        </p:nvSpPr>
        <p:spPr>
          <a:xfrm>
            <a:off x="2739747" y="5996404"/>
            <a:ext cx="757952" cy="43220"/>
          </a:xfrm>
          <a:prstGeom prst="rect">
            <a:avLst/>
          </a:prstGeom>
          <a:solidFill>
            <a:srgbClr val="99DDFF"/>
          </a:solidFill>
          <a:ln/>
        </p:spPr>
      </p:sp>
      <p:sp>
        <p:nvSpPr>
          <p:cNvPr id="17" name="Shape 14"/>
          <p:cNvSpPr/>
          <p:nvPr/>
        </p:nvSpPr>
        <p:spPr>
          <a:xfrm>
            <a:off x="2252543" y="5774412"/>
            <a:ext cx="487204" cy="487204"/>
          </a:xfrm>
          <a:prstGeom prst="roundRect">
            <a:avLst>
              <a:gd name="adj" fmla="val 20005"/>
            </a:avLst>
          </a:prstGeom>
          <a:solidFill>
            <a:srgbClr val="CCEEFF"/>
          </a:solidFill>
          <a:ln w="13454">
            <a:solidFill>
              <a:srgbClr val="99DDFF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2397085" y="5814893"/>
            <a:ext cx="198120" cy="4061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98"/>
              </a:lnSpc>
              <a:buNone/>
            </a:pPr>
            <a:r>
              <a:rPr lang="en-US" sz="2558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558" dirty="0"/>
          </a:p>
        </p:txBody>
      </p:sp>
      <p:sp>
        <p:nvSpPr>
          <p:cNvPr id="19" name="Text 16"/>
          <p:cNvSpPr/>
          <p:nvPr/>
        </p:nvSpPr>
        <p:spPr>
          <a:xfrm>
            <a:off x="3687247" y="5821799"/>
            <a:ext cx="3779520" cy="3383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65"/>
              </a:lnSpc>
              <a:buNone/>
            </a:pPr>
            <a:r>
              <a:rPr lang="en-US" sz="2132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International Collaborations</a:t>
            </a:r>
            <a:endParaRPr lang="en-US" sz="2132" dirty="0"/>
          </a:p>
        </p:txBody>
      </p:sp>
      <p:sp>
        <p:nvSpPr>
          <p:cNvPr id="20" name="Text 17"/>
          <p:cNvSpPr/>
          <p:nvPr/>
        </p:nvSpPr>
        <p:spPr>
          <a:xfrm>
            <a:off x="3687247" y="6376749"/>
            <a:ext cx="8771811" cy="10394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29"/>
              </a:lnSpc>
              <a:buNone/>
            </a:pPr>
            <a:r>
              <a:rPr lang="en-US" sz="170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Global initiatives and agreements, such as the Paris Agreement and the UN's Sustainable Development Goals, aim to address ocean-related challenges collectively.</a:t>
            </a:r>
            <a:endParaRPr lang="en-US" sz="1705" dirty="0"/>
          </a:p>
        </p:txBody>
      </p:sp>
      <p:pic>
        <p:nvPicPr>
          <p:cNvPr id="2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289012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833199" y="3917752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ocean is a complex and fragile ecosystem that we must protect and care for. Through responsible actions and concerted efforts, we can ensure a sustainable and vibrant future for our planet's most expansive and awe-inspiring natural wonder.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2023-10-08T12:19:12Z</dcterms:created>
  <dcterms:modified xsi:type="dcterms:W3CDTF">2023-10-08T12:19:12Z</dcterms:modified>
</cp:coreProperties>
</file>